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98" r:id="rId3"/>
    <p:sldId id="299" r:id="rId4"/>
    <p:sldId id="300" r:id="rId5"/>
    <p:sldId id="301" r:id="rId6"/>
    <p:sldId id="317" r:id="rId7"/>
    <p:sldId id="303" r:id="rId8"/>
    <p:sldId id="302" r:id="rId9"/>
    <p:sldId id="318" r:id="rId10"/>
    <p:sldId id="306" r:id="rId11"/>
    <p:sldId id="307" r:id="rId12"/>
    <p:sldId id="319" r:id="rId13"/>
    <p:sldId id="308" r:id="rId14"/>
    <p:sldId id="329" r:id="rId15"/>
    <p:sldId id="320" r:id="rId16"/>
    <p:sldId id="323" r:id="rId17"/>
    <p:sldId id="321" r:id="rId18"/>
    <p:sldId id="334" r:id="rId19"/>
    <p:sldId id="330" r:id="rId20"/>
    <p:sldId id="324" r:id="rId21"/>
    <p:sldId id="322" r:id="rId22"/>
    <p:sldId id="327" r:id="rId23"/>
    <p:sldId id="331" r:id="rId24"/>
    <p:sldId id="325" r:id="rId25"/>
    <p:sldId id="326" r:id="rId26"/>
    <p:sldId id="328" r:id="rId27"/>
    <p:sldId id="332" r:id="rId28"/>
    <p:sldId id="333" r:id="rId29"/>
    <p:sldId id="270" r:id="rId30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085" autoAdjust="0"/>
    <p:restoredTop sz="94709" autoAdjust="0"/>
  </p:normalViewPr>
  <p:slideViewPr>
    <p:cSldViewPr>
      <p:cViewPr>
        <p:scale>
          <a:sx n="100" d="100"/>
          <a:sy n="100" d="100"/>
        </p:scale>
        <p:origin x="24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rek\Desktop\PRACA%20BIE&#379;&#260;CA\Artyku&#322;%20Banki%20UMCS%202016\Usuniecie%20niepotrzebnych\WYKRESY%20NAJWI&#280;KSZE%20BANKI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rek\Desktop\PRACA%20BIE&#379;&#260;CA\Artyku&#322;%20Banki%20UMCS%202016\Usuniecie%20niepotrzebnych\WYKRESY%20NAJWI&#280;KSZE%20BANKI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'RENTOWNOŚĆ WYKRESY'!$A$7</c:f>
              <c:strCache>
                <c:ptCount val="1"/>
                <c:pt idx="0">
                  <c:v>BZ WBK S.A.</c:v>
                </c:pt>
              </c:strCache>
            </c:strRef>
          </c:tx>
          <c:cat>
            <c:numRef>
              <c:f>'RENTOWNOŚĆ WYKRESY'!$B$1:$I$1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'RENTOWNOŚĆ WYKRESY'!$B$7:$I$7</c:f>
              <c:numCache>
                <c:formatCode>0.00%</c:formatCode>
                <c:ptCount val="8"/>
                <c:pt idx="0">
                  <c:v>0.18255149993344658</c:v>
                </c:pt>
                <c:pt idx="1">
                  <c:v>0.20515021155398536</c:v>
                </c:pt>
                <c:pt idx="2">
                  <c:v>0.20284227636088981</c:v>
                </c:pt>
                <c:pt idx="3">
                  <c:v>0.23369338391671857</c:v>
                </c:pt>
                <c:pt idx="4">
                  <c:v>0.24639738221395124</c:v>
                </c:pt>
                <c:pt idx="5">
                  <c:v>0.21503887382989192</c:v>
                </c:pt>
                <c:pt idx="6">
                  <c:v>0.26693281901479737</c:v>
                </c:pt>
                <c:pt idx="7">
                  <c:v>0.25126116304556212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'RENTOWNOŚĆ WYKRESY'!$A$11</c:f>
              <c:strCache>
                <c:ptCount val="1"/>
                <c:pt idx="0">
                  <c:v>ING BSK S.A.</c:v>
                </c:pt>
              </c:strCache>
            </c:strRef>
          </c:tx>
          <c:cat>
            <c:numRef>
              <c:f>'RENTOWNOŚĆ WYKRESY'!$B$1:$I$1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'RENTOWNOŚĆ WYKRESY'!$B$11:$I$11</c:f>
              <c:numCache>
                <c:formatCode>0.00%</c:formatCode>
                <c:ptCount val="8"/>
                <c:pt idx="0">
                  <c:v>0.10332295559405659</c:v>
                </c:pt>
                <c:pt idx="1">
                  <c:v>0.13691839475423409</c:v>
                </c:pt>
                <c:pt idx="2">
                  <c:v>0.17292492551646024</c:v>
                </c:pt>
                <c:pt idx="3">
                  <c:v>0.19638860520197302</c:v>
                </c:pt>
                <c:pt idx="4">
                  <c:v>0.15567287742147537</c:v>
                </c:pt>
                <c:pt idx="5">
                  <c:v>0.19371341951240051</c:v>
                </c:pt>
                <c:pt idx="6">
                  <c:v>0.21993615487591392</c:v>
                </c:pt>
                <c:pt idx="7">
                  <c:v>0.23320513869568776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'RENTOWNOŚĆ WYKRESY'!$A$12</c:f>
              <c:strCache>
                <c:ptCount val="1"/>
                <c:pt idx="0">
                  <c:v>Mbank S.A.</c:v>
                </c:pt>
              </c:strCache>
            </c:strRef>
          </c:tx>
          <c:cat>
            <c:numRef>
              <c:f>'RENTOWNOŚĆ WYKRESY'!$B$1:$I$1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'RENTOWNOŚĆ WYKRESY'!$B$12:$I$12</c:f>
              <c:numCache>
                <c:formatCode>0.00%</c:formatCode>
                <c:ptCount val="8"/>
                <c:pt idx="0">
                  <c:v>0.18739640777109171</c:v>
                </c:pt>
                <c:pt idx="1">
                  <c:v>1.3789147637001044E-2</c:v>
                </c:pt>
                <c:pt idx="2">
                  <c:v>0.12065686308096779</c:v>
                </c:pt>
                <c:pt idx="3">
                  <c:v>0.21614320116643021</c:v>
                </c:pt>
                <c:pt idx="4">
                  <c:v>0.2102071665308522</c:v>
                </c:pt>
                <c:pt idx="5">
                  <c:v>0.20649836266604618</c:v>
                </c:pt>
                <c:pt idx="6">
                  <c:v>0.22463935321401252</c:v>
                </c:pt>
                <c:pt idx="7">
                  <c:v>0.24759449813804973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'RENTOWNOŚĆ WYKRESY'!$A$14</c:f>
              <c:strCache>
                <c:ptCount val="1"/>
                <c:pt idx="0">
                  <c:v>Bank Pekao S.A.</c:v>
                </c:pt>
              </c:strCache>
            </c:strRef>
          </c:tx>
          <c:cat>
            <c:numRef>
              <c:f>'RENTOWNOŚĆ WYKRESY'!$B$1:$I$1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'RENTOWNOŚĆ WYKRESY'!$B$14:$I$14</c:f>
              <c:numCache>
                <c:formatCode>0.00%</c:formatCode>
                <c:ptCount val="8"/>
                <c:pt idx="0">
                  <c:v>0.291096286688662</c:v>
                </c:pt>
                <c:pt idx="1">
                  <c:v>0.24704775850179431</c:v>
                </c:pt>
                <c:pt idx="2">
                  <c:v>0.26655142664363257</c:v>
                </c:pt>
                <c:pt idx="3">
                  <c:v>0.26981246594377417</c:v>
                </c:pt>
                <c:pt idx="4">
                  <c:v>0.25761417151210791</c:v>
                </c:pt>
                <c:pt idx="5">
                  <c:v>0.28572895119004577</c:v>
                </c:pt>
                <c:pt idx="6">
                  <c:v>0.28914727562398579</c:v>
                </c:pt>
                <c:pt idx="7">
                  <c:v>0.27567393272245455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'RENTOWNOŚĆ WYKRESY'!$A$15</c:f>
              <c:strCache>
                <c:ptCount val="1"/>
                <c:pt idx="0">
                  <c:v>PKO BP S.A.</c:v>
                </c:pt>
              </c:strCache>
            </c:strRef>
          </c:tx>
          <c:cat>
            <c:numRef>
              <c:f>'RENTOWNOŚĆ WYKRESY'!$B$1:$I$1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'RENTOWNOŚĆ WYKRESY'!$B$15:$I$15</c:f>
              <c:numCache>
                <c:formatCode>0.00%</c:formatCode>
                <c:ptCount val="8"/>
                <c:pt idx="0">
                  <c:v>0.23755943190739628</c:v>
                </c:pt>
                <c:pt idx="1">
                  <c:v>0.19085349417803746</c:v>
                </c:pt>
                <c:pt idx="2">
                  <c:v>0.23233171310142559</c:v>
                </c:pt>
                <c:pt idx="3">
                  <c:v>0.25018017035772538</c:v>
                </c:pt>
                <c:pt idx="4">
                  <c:v>0.21180159191896308</c:v>
                </c:pt>
                <c:pt idx="5">
                  <c:v>0.22159645891029287</c:v>
                </c:pt>
                <c:pt idx="6">
                  <c:v>0.21905947020898306</c:v>
                </c:pt>
                <c:pt idx="7">
                  <c:v>0.19201638329820073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739968"/>
        <c:axId val="156162240"/>
      </c:lineChart>
      <c:catAx>
        <c:axId val="19073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56162240"/>
        <c:crosses val="autoZero"/>
        <c:auto val="1"/>
        <c:lblAlgn val="ctr"/>
        <c:lblOffset val="100"/>
        <c:noMultiLvlLbl val="0"/>
      </c:catAx>
      <c:valAx>
        <c:axId val="1561622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 dirty="0" smtClean="0"/>
                  <a:t>Poziom ROS</a:t>
                </a:r>
                <a:endParaRPr lang="pl-PL" dirty="0"/>
              </a:p>
            </c:rich>
          </c:tx>
          <c:layout>
            <c:manualLayout>
              <c:xMode val="edge"/>
              <c:yMode val="edge"/>
              <c:x val="1.9259259259259261E-2"/>
              <c:y val="0.28065733746491517"/>
            </c:manualLayout>
          </c:layout>
          <c:overlay val="0"/>
        </c:title>
        <c:numFmt formatCode="0.00%" sourceLinked="1"/>
        <c:majorTickMark val="none"/>
        <c:minorTickMark val="none"/>
        <c:tickLblPos val="nextTo"/>
        <c:crossAx val="1907399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50"/>
            </a:pPr>
            <a:endParaRPr lang="pl-PL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'RENTOWNOŚĆ WYKRESY'!$A$34</c:f>
              <c:strCache>
                <c:ptCount val="1"/>
                <c:pt idx="0">
                  <c:v>BZ WBK S.A.</c:v>
                </c:pt>
              </c:strCache>
            </c:strRef>
          </c:tx>
          <c:cat>
            <c:numRef>
              <c:f>'RENTOWNOŚĆ WYKRESY'!$B$1:$I$1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'RENTOWNOŚĆ WYKRESY'!$B$34:$I$34</c:f>
              <c:numCache>
                <c:formatCode>0.00%</c:formatCode>
                <c:ptCount val="8"/>
                <c:pt idx="0">
                  <c:v>1.4800000000000001E-2</c:v>
                </c:pt>
                <c:pt idx="1">
                  <c:v>1.9E-2</c:v>
                </c:pt>
                <c:pt idx="2">
                  <c:v>1.7600000000000001E-2</c:v>
                </c:pt>
                <c:pt idx="3">
                  <c:v>1.9599999999999999E-2</c:v>
                </c:pt>
                <c:pt idx="4">
                  <c:v>2.3099999999999999E-2</c:v>
                </c:pt>
                <c:pt idx="5">
                  <c:v>1.5599999999999999E-2</c:v>
                </c:pt>
                <c:pt idx="6">
                  <c:v>1.6400000000000001E-2</c:v>
                </c:pt>
                <c:pt idx="7">
                  <c:v>1.4E-2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'RENTOWNOŚĆ WYKRESY'!$A$11</c:f>
              <c:strCache>
                <c:ptCount val="1"/>
                <c:pt idx="0">
                  <c:v>ING BSK S.A.</c:v>
                </c:pt>
              </c:strCache>
            </c:strRef>
          </c:tx>
          <c:cat>
            <c:numRef>
              <c:f>'RENTOWNOŚĆ WYKRESY'!$B$1:$I$1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'RENTOWNOŚĆ WYKRESY'!$B$38:$I$38</c:f>
              <c:numCache>
                <c:formatCode>0.00%</c:formatCode>
                <c:ptCount val="8"/>
                <c:pt idx="0">
                  <c:v>6.6E-3</c:v>
                </c:pt>
                <c:pt idx="1">
                  <c:v>9.7000000000000003E-3</c:v>
                </c:pt>
                <c:pt idx="2">
                  <c:v>1.09E-2</c:v>
                </c:pt>
                <c:pt idx="3">
                  <c:v>1.2999999999999999E-2</c:v>
                </c:pt>
                <c:pt idx="4">
                  <c:v>1.01E-2</c:v>
                </c:pt>
                <c:pt idx="5">
                  <c:v>1.0999999999999999E-2</c:v>
                </c:pt>
                <c:pt idx="6">
                  <c:v>1.0999999999999999E-2</c:v>
                </c:pt>
                <c:pt idx="7">
                  <c:v>1.0699999999999999E-2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'RENTOWNOŚĆ WYKRESY'!$A$12</c:f>
              <c:strCache>
                <c:ptCount val="1"/>
                <c:pt idx="0">
                  <c:v>Mbank S.A.</c:v>
                </c:pt>
              </c:strCache>
            </c:strRef>
          </c:tx>
          <c:cat>
            <c:numRef>
              <c:f>'RENTOWNOŚĆ WYKRESY'!$B$1:$I$1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'RENTOWNOŚĆ WYKRESY'!$B$39:$I$39</c:f>
              <c:numCache>
                <c:formatCode>0.00%</c:formatCode>
                <c:ptCount val="8"/>
                <c:pt idx="0">
                  <c:v>1.15E-2</c:v>
                </c:pt>
                <c:pt idx="1">
                  <c:v>8.0000000000000004E-4</c:v>
                </c:pt>
                <c:pt idx="2">
                  <c:v>6.1999999999999998E-3</c:v>
                </c:pt>
                <c:pt idx="3">
                  <c:v>1.14E-2</c:v>
                </c:pt>
                <c:pt idx="4">
                  <c:v>1.2200000000000001E-2</c:v>
                </c:pt>
                <c:pt idx="5">
                  <c:v>1.0699999999999999E-2</c:v>
                </c:pt>
                <c:pt idx="6">
                  <c:v>1.03E-2</c:v>
                </c:pt>
                <c:pt idx="7">
                  <c:v>1.0699999999999999E-2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'RENTOWNOŚĆ WYKRESY'!$A$41</c:f>
              <c:strCache>
                <c:ptCount val="1"/>
                <c:pt idx="0">
                  <c:v>Bank Pekao S.A.</c:v>
                </c:pt>
              </c:strCache>
            </c:strRef>
          </c:tx>
          <c:cat>
            <c:numRef>
              <c:f>'RENTOWNOŚĆ WYKRESY'!$B$1:$I$1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'RENTOWNOŚĆ WYKRESY'!$B$41:$I$41</c:f>
              <c:numCache>
                <c:formatCode>0.00%</c:formatCode>
                <c:ptCount val="8"/>
                <c:pt idx="0">
                  <c:v>2.6100000000000002E-2</c:v>
                </c:pt>
                <c:pt idx="1">
                  <c:v>1.9400000000000001E-2</c:v>
                </c:pt>
                <c:pt idx="2">
                  <c:v>1.9599999999999999E-2</c:v>
                </c:pt>
                <c:pt idx="3">
                  <c:v>1.9800000000000002E-2</c:v>
                </c:pt>
                <c:pt idx="4">
                  <c:v>1.9900000000000001E-2</c:v>
                </c:pt>
                <c:pt idx="5">
                  <c:v>1.7999999999999999E-2</c:v>
                </c:pt>
                <c:pt idx="6">
                  <c:v>1.6199999999999999E-2</c:v>
                </c:pt>
                <c:pt idx="7">
                  <c:v>1.38E-2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'RENTOWNOŚĆ WYKRESY'!$A$42</c:f>
              <c:strCache>
                <c:ptCount val="1"/>
                <c:pt idx="0">
                  <c:v>PKO BP S.A.</c:v>
                </c:pt>
              </c:strCache>
            </c:strRef>
          </c:tx>
          <c:cat>
            <c:numRef>
              <c:f>'RENTOWNOŚĆ WYKRESY'!$B$1:$I$1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'RENTOWNOŚĆ WYKRESY'!$B$42:$I$42</c:f>
              <c:numCache>
                <c:formatCode>0.00%</c:formatCode>
                <c:ptCount val="8"/>
                <c:pt idx="0">
                  <c:v>2.1999999999999999E-2</c:v>
                </c:pt>
                <c:pt idx="1">
                  <c:v>1.5800000000000002E-2</c:v>
                </c:pt>
                <c:pt idx="2">
                  <c:v>1.9800000000000002E-2</c:v>
                </c:pt>
                <c:pt idx="3">
                  <c:v>2.1000000000000001E-2</c:v>
                </c:pt>
                <c:pt idx="4">
                  <c:v>1.8800000000000001E-2</c:v>
                </c:pt>
                <c:pt idx="5">
                  <c:v>1.6500000000000001E-2</c:v>
                </c:pt>
                <c:pt idx="6">
                  <c:v>1.26E-2</c:v>
                </c:pt>
                <c:pt idx="7">
                  <c:v>9.7999999999999997E-3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741504"/>
        <c:axId val="156161664"/>
      </c:lineChart>
      <c:catAx>
        <c:axId val="19074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56161664"/>
        <c:crosses val="autoZero"/>
        <c:auto val="1"/>
        <c:lblAlgn val="ctr"/>
        <c:lblOffset val="100"/>
        <c:noMultiLvlLbl val="0"/>
      </c:catAx>
      <c:valAx>
        <c:axId val="15616166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 dirty="0" smtClean="0"/>
                  <a:t>Poziom ROA</a:t>
                </a:r>
                <a:endParaRPr lang="pl-PL" dirty="0"/>
              </a:p>
            </c:rich>
          </c:tx>
          <c:layout/>
          <c:overlay val="0"/>
        </c:title>
        <c:numFmt formatCode="0.00%" sourceLinked="1"/>
        <c:majorTickMark val="none"/>
        <c:minorTickMark val="none"/>
        <c:tickLblPos val="nextTo"/>
        <c:crossAx val="19074150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pl-PL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848514536034106"/>
          <c:y val="4.7556664779751096E-2"/>
          <c:w val="0.82548128261230846"/>
          <c:h val="0.67300172114914925"/>
        </c:manualLayout>
      </c:layout>
      <c:lineChart>
        <c:grouping val="standard"/>
        <c:varyColors val="0"/>
        <c:ser>
          <c:idx val="0"/>
          <c:order val="0"/>
          <c:tx>
            <c:strRef>
              <c:f>'RENTOWNOŚĆ WYKRESY'!$A$34</c:f>
              <c:strCache>
                <c:ptCount val="1"/>
                <c:pt idx="0">
                  <c:v>BZ WBK S.A.</c:v>
                </c:pt>
              </c:strCache>
            </c:strRef>
          </c:tx>
          <c:cat>
            <c:numRef>
              <c:f>'RENTOWNOŚĆ WYKRESY'!$B$1:$I$1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'RENTOWNOŚĆ WYKRESY'!$B$60:$I$60</c:f>
              <c:numCache>
                <c:formatCode>0.00%</c:formatCode>
                <c:ptCount val="8"/>
                <c:pt idx="0">
                  <c:v>0.183</c:v>
                </c:pt>
                <c:pt idx="1">
                  <c:v>0.18</c:v>
                </c:pt>
                <c:pt idx="2">
                  <c:v>0.15010000000000001</c:v>
                </c:pt>
                <c:pt idx="3">
                  <c:v>0.16980000000000001</c:v>
                </c:pt>
                <c:pt idx="4">
                  <c:v>0.1651</c:v>
                </c:pt>
                <c:pt idx="5">
                  <c:v>0.1186</c:v>
                </c:pt>
                <c:pt idx="6">
                  <c:v>0.1166</c:v>
                </c:pt>
                <c:pt idx="7">
                  <c:v>9.3899999999999997E-2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'RENTOWNOŚĆ WYKRESY'!$A$11</c:f>
              <c:strCache>
                <c:ptCount val="1"/>
                <c:pt idx="0">
                  <c:v>ING BSK S.A.</c:v>
                </c:pt>
              </c:strCache>
            </c:strRef>
          </c:tx>
          <c:cat>
            <c:numRef>
              <c:f>'RENTOWNOŚĆ WYKRESY'!$B$1:$I$1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'RENTOWNOŚĆ WYKRESY'!$B$64:$I$64</c:f>
              <c:numCache>
                <c:formatCode>0.00%</c:formatCode>
                <c:ptCount val="8"/>
                <c:pt idx="0">
                  <c:v>0.112</c:v>
                </c:pt>
                <c:pt idx="1">
                  <c:v>0.1235</c:v>
                </c:pt>
                <c:pt idx="2">
                  <c:v>0.12909999999999999</c:v>
                </c:pt>
                <c:pt idx="3">
                  <c:v>0.14499999999999999</c:v>
                </c:pt>
                <c:pt idx="4">
                  <c:v>9.6199999999999994E-2</c:v>
                </c:pt>
                <c:pt idx="5">
                  <c:v>0.1105</c:v>
                </c:pt>
                <c:pt idx="6">
                  <c:v>0.1042</c:v>
                </c:pt>
                <c:pt idx="7">
                  <c:v>0.1087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'RENTOWNOŚĆ WYKRESY'!$A$12</c:f>
              <c:strCache>
                <c:ptCount val="1"/>
                <c:pt idx="0">
                  <c:v>Mbank S.A.</c:v>
                </c:pt>
              </c:strCache>
            </c:strRef>
          </c:tx>
          <c:cat>
            <c:numRef>
              <c:f>'RENTOWNOŚĆ WYKRESY'!$B$1:$I$1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'RENTOWNOŚĆ WYKRESY'!$B$65:$I$65</c:f>
              <c:numCache>
                <c:formatCode>0.00%</c:formatCode>
                <c:ptCount val="8"/>
                <c:pt idx="0">
                  <c:v>0.22889999999999999</c:v>
                </c:pt>
                <c:pt idx="1">
                  <c:v>1.4999999999999999E-2</c:v>
                </c:pt>
                <c:pt idx="2">
                  <c:v>7.9299999999999995E-2</c:v>
                </c:pt>
                <c:pt idx="3">
                  <c:v>0.1401</c:v>
                </c:pt>
                <c:pt idx="4">
                  <c:v>0.13159999999999999</c:v>
                </c:pt>
                <c:pt idx="5">
                  <c:v>0.1118</c:v>
                </c:pt>
                <c:pt idx="6">
                  <c:v>0.1143</c:v>
                </c:pt>
                <c:pt idx="7">
                  <c:v>0.10639999999999999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'RENTOWNOŚĆ WYKRESY'!$A$41</c:f>
              <c:strCache>
                <c:ptCount val="1"/>
                <c:pt idx="0">
                  <c:v>Bank Pekao S.A.</c:v>
                </c:pt>
              </c:strCache>
            </c:strRef>
          </c:tx>
          <c:cat>
            <c:numRef>
              <c:f>'RENTOWNOŚĆ WYKRESY'!$B$1:$I$1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'RENTOWNOŚĆ WYKRESY'!$B$67:$I$67</c:f>
              <c:numCache>
                <c:formatCode>0.00%</c:formatCode>
                <c:ptCount val="8"/>
                <c:pt idx="0">
                  <c:v>0.21490000000000001</c:v>
                </c:pt>
                <c:pt idx="1">
                  <c:v>0.13700000000000001</c:v>
                </c:pt>
                <c:pt idx="2">
                  <c:v>0.12870000000000001</c:v>
                </c:pt>
                <c:pt idx="3">
                  <c:v>0.13589999999999999</c:v>
                </c:pt>
                <c:pt idx="4">
                  <c:v>0.1288</c:v>
                </c:pt>
                <c:pt idx="5">
                  <c:v>0.1225</c:v>
                </c:pt>
                <c:pt idx="6">
                  <c:v>0.1138</c:v>
                </c:pt>
                <c:pt idx="7">
                  <c:v>0.10050000000000001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'RENTOWNOŚĆ WYKRESY'!$A$42</c:f>
              <c:strCache>
                <c:ptCount val="1"/>
                <c:pt idx="0">
                  <c:v>PKO BP S.A.</c:v>
                </c:pt>
              </c:strCache>
            </c:strRef>
          </c:tx>
          <c:cat>
            <c:numRef>
              <c:f>'RENTOWNOŚĆ WYKRESY'!$B$1:$I$1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'RENTOWNOŚĆ WYKRESY'!$B$68:$I$68</c:f>
              <c:numCache>
                <c:formatCode>0.00%</c:formatCode>
                <c:ptCount val="8"/>
                <c:pt idx="0">
                  <c:v>0.21299999999999999</c:v>
                </c:pt>
                <c:pt idx="1">
                  <c:v>0.1205</c:v>
                </c:pt>
                <c:pt idx="2">
                  <c:v>0.15620000000000001</c:v>
                </c:pt>
                <c:pt idx="3">
                  <c:v>0.1734</c:v>
                </c:pt>
                <c:pt idx="4">
                  <c:v>0.14699999999999999</c:v>
                </c:pt>
                <c:pt idx="5">
                  <c:v>0.1288</c:v>
                </c:pt>
                <c:pt idx="6">
                  <c:v>0.1116</c:v>
                </c:pt>
                <c:pt idx="7">
                  <c:v>8.5099999999999995E-2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822848"/>
        <c:axId val="189392000"/>
      </c:lineChart>
      <c:catAx>
        <c:axId val="19182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9392000"/>
        <c:crosses val="autoZero"/>
        <c:auto val="1"/>
        <c:lblAlgn val="ctr"/>
        <c:lblOffset val="100"/>
        <c:noMultiLvlLbl val="0"/>
      </c:catAx>
      <c:valAx>
        <c:axId val="1893920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 dirty="0" smtClean="0"/>
                  <a:t>Poziom</a:t>
                </a:r>
                <a:r>
                  <a:rPr lang="pl-PL" baseline="0" dirty="0" smtClean="0"/>
                  <a:t> ROE</a:t>
                </a:r>
                <a:endParaRPr lang="pl-PL" dirty="0"/>
              </a:p>
            </c:rich>
          </c:tx>
          <c:layout/>
          <c:overlay val="0"/>
        </c:title>
        <c:numFmt formatCode="0.00%" sourceLinked="1"/>
        <c:majorTickMark val="none"/>
        <c:minorTickMark val="none"/>
        <c:tickLblPos val="nextTo"/>
        <c:crossAx val="19182284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/>
            </a:pPr>
            <a:endParaRPr lang="pl-PL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F30ACEF-7878-4B76-ADA1-F000F7471059}" type="datetimeFigureOut">
              <a:rPr lang="pl-PL"/>
              <a:pPr>
                <a:defRPr/>
              </a:pPr>
              <a:t>05.06.2016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534840A-F2C8-4887-93E1-1EAB04B98A0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0039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78C019E-3BBC-4D32-AC65-84E1CB7B27CF}" type="datetimeFigureOut">
              <a:rPr lang="pl-PL"/>
              <a:pPr>
                <a:defRPr/>
              </a:pPr>
              <a:t>05.06.2016</a:t>
            </a:fld>
            <a:endParaRPr lang="pl-PL"/>
          </a:p>
        </p:txBody>
      </p:sp>
      <p:sp>
        <p:nvSpPr>
          <p:cNvPr id="327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0CD7F3E-AC09-41E9-9536-12828A9DDFE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79494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ona tytułow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brama 19a copy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4563"/>
            <a:ext cx="9144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 userDrawn="1"/>
        </p:nvSpPr>
        <p:spPr>
          <a:xfrm>
            <a:off x="0" y="2114550"/>
            <a:ext cx="9144000" cy="6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6" name="Obraz 8" descr="logo poziom.w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42875"/>
            <a:ext cx="763905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ytuł 1"/>
          <p:cNvSpPr>
            <a:spLocks noGrp="1"/>
          </p:cNvSpPr>
          <p:nvPr>
            <p:ph type="ctrTitle"/>
          </p:nvPr>
        </p:nvSpPr>
        <p:spPr>
          <a:xfrm>
            <a:off x="316686" y="3071810"/>
            <a:ext cx="8510628" cy="1970091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8" name="Podtytuł 2"/>
          <p:cNvSpPr>
            <a:spLocks noGrp="1"/>
          </p:cNvSpPr>
          <p:nvPr>
            <p:ph type="subTitle" idx="1"/>
          </p:nvPr>
        </p:nvSpPr>
        <p:spPr>
          <a:xfrm>
            <a:off x="316686" y="5148290"/>
            <a:ext cx="8510628" cy="92391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9987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5417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006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0265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85720" y="1535113"/>
            <a:ext cx="421166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85720" y="2174875"/>
            <a:ext cx="4211668" cy="354014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1325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13255" cy="354014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2687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074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419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799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94114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7770" y="4616429"/>
            <a:ext cx="878846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7770" y="428604"/>
            <a:ext cx="878846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7770" y="5183167"/>
            <a:ext cx="8788460" cy="5318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981414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8000">
              <a:srgbClr val="BFE4FF"/>
            </a:gs>
            <a:gs pos="92000">
              <a:srgbClr val="40B0FF"/>
            </a:gs>
            <a:gs pos="100000">
              <a:srgbClr val="40B0FF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285750" y="274638"/>
            <a:ext cx="857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285750" y="1600200"/>
            <a:ext cx="8572500" cy="4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pic>
        <p:nvPicPr>
          <p:cNvPr id="1028" name="Obraz 16" descr="logo pion.wmf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929313"/>
            <a:ext cx="53816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Prostokąt 19"/>
          <p:cNvSpPr/>
          <p:nvPr userDrawn="1"/>
        </p:nvSpPr>
        <p:spPr>
          <a:xfrm>
            <a:off x="0" y="0"/>
            <a:ext cx="9144000" cy="146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2.docx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png"/><Relationship Id="rId4" Type="http://schemas.openxmlformats.org/officeDocument/2006/relationships/oleObject" Target="../embeddings/Microsoft_Excel_Chart1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3.docx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4.docx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5.docx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Word_Document6.docx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Document7.docx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8.docx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9.docx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1.docx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3"/>
          <p:cNvSpPr>
            <a:spLocks noGrp="1"/>
          </p:cNvSpPr>
          <p:nvPr>
            <p:ph type="ctrTitle"/>
          </p:nvPr>
        </p:nvSpPr>
        <p:spPr>
          <a:xfrm>
            <a:off x="358775" y="3536950"/>
            <a:ext cx="8512175" cy="1970088"/>
          </a:xfrm>
        </p:spPr>
        <p:txBody>
          <a:bodyPr/>
          <a:lstStyle/>
          <a:p>
            <a:pPr>
              <a:defRPr/>
            </a:pPr>
            <a:r>
              <a:rPr lang="pl-PL" b="1" cap="small" dirty="0">
                <a:latin typeface="HelveticaNeueLT Pro 53 Ex" pitchFamily="34" charset="-18"/>
              </a:rPr>
              <a:t>Analiza rentowności wybranych banków komercyjnych w </a:t>
            </a:r>
            <a:r>
              <a:rPr lang="pl-PL" b="1" cap="small" dirty="0" smtClean="0">
                <a:latin typeface="HelveticaNeueLT Pro 53 Ex" pitchFamily="34" charset="-18"/>
              </a:rPr>
              <a:t>Polsce</a:t>
            </a:r>
            <a:endParaRPr lang="pl-PL" b="1" dirty="0">
              <a:latin typeface="HelveticaNeueLT Pro 53 Ex" pitchFamily="34" charset="-18"/>
            </a:endParaRPr>
          </a:p>
        </p:txBody>
      </p:sp>
      <p:sp>
        <p:nvSpPr>
          <p:cNvPr id="3075" name="Podtytuł 4"/>
          <p:cNvSpPr>
            <a:spLocks noGrp="1"/>
          </p:cNvSpPr>
          <p:nvPr>
            <p:ph type="subTitle" idx="1"/>
          </p:nvPr>
        </p:nvSpPr>
        <p:spPr>
          <a:xfrm>
            <a:off x="2663825" y="1233488"/>
            <a:ext cx="8512175" cy="92392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endParaRPr lang="pl-PL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pl-PL" dirty="0" smtClean="0">
                <a:solidFill>
                  <a:schemeClr val="tx1"/>
                </a:solidFill>
              </a:rPr>
              <a:t>prof</a:t>
            </a:r>
            <a:r>
              <a:rPr lang="pl-PL" dirty="0">
                <a:solidFill>
                  <a:schemeClr val="tx1"/>
                </a:solidFill>
              </a:rPr>
              <a:t>. zw. dr hab. Adam </a:t>
            </a:r>
            <a:r>
              <a:rPr lang="pl-PL" dirty="0" smtClean="0">
                <a:solidFill>
                  <a:schemeClr val="tx1"/>
                </a:solidFill>
              </a:rPr>
              <a:t>Kopiński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800" b="1" smtClean="0"/>
              <a:t>Wyniki finansowe banków komercyjnych w Polsce</a:t>
            </a:r>
          </a:p>
        </p:txBody>
      </p:sp>
      <p:sp>
        <p:nvSpPr>
          <p:cNvPr id="12291" name="Symbol zastępczy zawartości 2"/>
          <p:cNvSpPr>
            <a:spLocks noGrp="1"/>
          </p:cNvSpPr>
          <p:nvPr>
            <p:ph idx="1"/>
          </p:nvPr>
        </p:nvSpPr>
        <p:spPr>
          <a:xfrm>
            <a:off x="287338" y="1557338"/>
            <a:ext cx="8572500" cy="40433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l-PL" altLang="pl-PL" sz="1800" smtClean="0"/>
              <a:t>tabela 2</a:t>
            </a:r>
          </a:p>
        </p:txBody>
      </p:sp>
      <p:graphicFrame>
        <p:nvGraphicFramePr>
          <p:cNvPr id="12292" name="Obiekt 1"/>
          <p:cNvGraphicFramePr>
            <a:graphicFrameLocks noChangeAspect="1"/>
          </p:cNvGraphicFramePr>
          <p:nvPr/>
        </p:nvGraphicFramePr>
        <p:xfrm>
          <a:off x="0" y="2081213"/>
          <a:ext cx="9039225" cy="250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Dokument" r:id="rId4" imgW="5889940" imgH="1635564" progId="Word.Document.12">
                  <p:embed/>
                </p:oleObj>
              </mc:Choice>
              <mc:Fallback>
                <p:oleObj name="Dokument" r:id="rId4" imgW="5889940" imgH="1635564" progId="Word.Document.12">
                  <p:embed/>
                  <p:pic>
                    <p:nvPicPr>
                      <p:cNvPr id="0" name="Obi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81213"/>
                        <a:ext cx="9039225" cy="2509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Prostokąt 3"/>
          <p:cNvSpPr>
            <a:spLocks noChangeArrowheads="1"/>
          </p:cNvSpPr>
          <p:nvPr/>
        </p:nvSpPr>
        <p:spPr bwMode="auto">
          <a:xfrm>
            <a:off x="685800" y="4579938"/>
            <a:ext cx="76327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altLang="pl-PL" sz="900"/>
              <a:t>Źródło: obliczenia własne na podstawie Rocznika Statystycznego GUS 2015,2012,2010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>
          <a:xfrm>
            <a:off x="287338" y="441325"/>
            <a:ext cx="8572500" cy="1143000"/>
          </a:xfrm>
        </p:spPr>
        <p:txBody>
          <a:bodyPr/>
          <a:lstStyle/>
          <a:p>
            <a:r>
              <a:rPr lang="pl-PL" altLang="pl-PL" b="1" smtClean="0"/>
              <a:t>Wyniki finansowe banków komercyjnych </a:t>
            </a:r>
            <a:endParaRPr lang="pl-PL" alt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pl-PL" altLang="pl-PL" sz="2400" smtClean="0">
                <a:latin typeface="Times New Roman" pitchFamily="18" charset="0"/>
                <a:cs typeface="Times New Roman" pitchFamily="18" charset="0"/>
              </a:rPr>
              <a:t>….potwierdzają ich rosnącą rolę w sektorze bankowym w Polsce o czym świadczy chociażby podwojenie aktywów banków w latach 2007-2014 i rekordowy wynik finansowy netto. </a:t>
            </a:r>
          </a:p>
          <a:p>
            <a:pPr marL="0" indent="0" algn="ctr">
              <a:buFont typeface="Arial" charset="0"/>
              <a:buNone/>
            </a:pPr>
            <a:r>
              <a:rPr lang="pl-PL" altLang="pl-PL" sz="2400" smtClean="0">
                <a:latin typeface="Times New Roman" pitchFamily="18" charset="0"/>
                <a:cs typeface="Times New Roman" pitchFamily="18" charset="0"/>
              </a:rPr>
              <a:t>Również wskaźniki rentowności, a zwłaszcza wskaźnik ROS prawie w całym okresie wzrastał do poziomu 12,10%.  (patrz rys. 1). </a:t>
            </a:r>
          </a:p>
          <a:p>
            <a:pPr marL="0" indent="0" algn="ctr">
              <a:buFont typeface="Arial" charset="0"/>
              <a:buNone/>
            </a:pPr>
            <a:r>
              <a:rPr lang="pl-PL" altLang="pl-PL" sz="2400" smtClean="0">
                <a:latin typeface="Times New Roman" pitchFamily="18" charset="0"/>
                <a:cs typeface="Times New Roman" pitchFamily="18" charset="0"/>
              </a:rPr>
              <a:t>Rentowność ROA osiągnęła poziom 1,06% i w porównaniu z 2007 rokiem jego wartość zmniejszyła się, co związane jest ze znacznym wzrostem wartości aktywów. </a:t>
            </a:r>
          </a:p>
          <a:p>
            <a:pPr marL="0" indent="0" algn="ctr">
              <a:buFont typeface="Arial" charset="0"/>
              <a:buNone/>
            </a:pPr>
            <a:r>
              <a:rPr lang="pl-PL" altLang="pl-PL" sz="2400" smtClean="0">
                <a:latin typeface="Times New Roman" pitchFamily="18" charset="0"/>
                <a:cs typeface="Times New Roman" pitchFamily="18" charset="0"/>
              </a:rPr>
              <a:t>Generalnie wyniki finansowe są także dowodem na zwiększającą się konkurencję w polskim sektorze finansowym i znacznie trudniejsze warunki działalności sektora bankowego do chwili obecnej spowodowane kryzysem finansowym w latach 2007/08.</a:t>
            </a:r>
            <a:endParaRPr lang="pl-PL" altLang="pl-PL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200" b="1" smtClean="0"/>
              <a:t/>
            </a:r>
            <a:br>
              <a:rPr lang="pl-PL" altLang="pl-PL" sz="3200" b="1" smtClean="0"/>
            </a:br>
            <a:r>
              <a:rPr lang="pl-PL" altLang="pl-PL" sz="2800" b="1" smtClean="0"/>
              <a:t>Wskaźniki rentowności banków komercyjnych w Polsce</a:t>
            </a:r>
            <a:r>
              <a:rPr lang="pl-PL" altLang="pl-PL" b="1" smtClean="0"/>
              <a:t/>
            </a:r>
            <a:br>
              <a:rPr lang="pl-PL" altLang="pl-PL" b="1" smtClean="0"/>
            </a:br>
            <a:endParaRPr lang="pl-PL" altLang="pl-PL" smtClean="0"/>
          </a:p>
        </p:txBody>
      </p:sp>
      <p:graphicFrame>
        <p:nvGraphicFramePr>
          <p:cNvPr id="14339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20638" y="1470025"/>
          <a:ext cx="8959850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r:id="rId4" imgW="8961897" imgH="4560203" progId="Excel.Chart.8">
                  <p:embed/>
                </p:oleObj>
              </mc:Choice>
              <mc:Fallback>
                <p:oleObj r:id="rId4" imgW="8961897" imgH="4560203" progId="Excel.Chart.8">
                  <p:embed/>
                  <p:pic>
                    <p:nvPicPr>
                      <p:cNvPr id="0" name="Symbol zastępczy zawartości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8" y="1470025"/>
                        <a:ext cx="8959850" cy="455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Prostokąt 4"/>
          <p:cNvSpPr>
            <a:spLocks noChangeArrowheads="1"/>
          </p:cNvSpPr>
          <p:nvPr/>
        </p:nvSpPr>
        <p:spPr bwMode="auto">
          <a:xfrm>
            <a:off x="1008063" y="5661025"/>
            <a:ext cx="72009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altLang="pl-PL" sz="1000"/>
              <a:t>Źródło: opracowanie własne na podstawie danych Roczników Statystycznych GUS.</a:t>
            </a:r>
          </a:p>
        </p:txBody>
      </p:sp>
      <p:sp>
        <p:nvSpPr>
          <p:cNvPr id="14341" name="Prostokąt 5"/>
          <p:cNvSpPr>
            <a:spLocks noChangeArrowheads="1"/>
          </p:cNvSpPr>
          <p:nvPr/>
        </p:nvSpPr>
        <p:spPr bwMode="auto">
          <a:xfrm>
            <a:off x="503238" y="1304925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altLang="pl-PL">
                <a:latin typeface="Times New Roman" pitchFamily="18" charset="0"/>
                <a:cs typeface="Times New Roman" pitchFamily="18" charset="0"/>
              </a:rPr>
              <a:t>rys. 1</a:t>
            </a:r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b="1" smtClean="0"/>
              <a:t>Analiza rentowności wybranych banków komercyjnych</a:t>
            </a:r>
            <a:endParaRPr lang="pl-PL" altLang="pl-PL" smtClean="0"/>
          </a:p>
        </p:txBody>
      </p:sp>
      <p:sp>
        <p:nvSpPr>
          <p:cNvPr id="1536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endParaRPr lang="pl-PL" altLang="pl-PL" sz="2400" smtClean="0"/>
          </a:p>
        </p:txBody>
      </p:sp>
      <p:graphicFrame>
        <p:nvGraphicFramePr>
          <p:cNvPr id="15364" name="Obiekt 1"/>
          <p:cNvGraphicFramePr>
            <a:graphicFrameLocks noChangeAspect="1"/>
          </p:cNvGraphicFramePr>
          <p:nvPr/>
        </p:nvGraphicFramePr>
        <p:xfrm>
          <a:off x="-865188" y="2060575"/>
          <a:ext cx="10429876" cy="338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Dokument" r:id="rId4" imgW="5889940" imgH="1911764" progId="Word.Document.12">
                  <p:embed/>
                </p:oleObj>
              </mc:Choice>
              <mc:Fallback>
                <p:oleObj name="Dokument" r:id="rId4" imgW="5889940" imgH="1911764" progId="Word.Document.12">
                  <p:embed/>
                  <p:pic>
                    <p:nvPicPr>
                      <p:cNvPr id="0" name="Obi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65188" y="2060575"/>
                        <a:ext cx="10429876" cy="338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Prostokąt 3"/>
          <p:cNvSpPr>
            <a:spLocks noChangeArrowheads="1"/>
          </p:cNvSpPr>
          <p:nvPr/>
        </p:nvSpPr>
        <p:spPr bwMode="auto">
          <a:xfrm>
            <a:off x="250825" y="1628775"/>
            <a:ext cx="822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altLang="pl-PL" sz="1400"/>
              <a:t>tabela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>
          <a:xfrm>
            <a:off x="287338" y="296863"/>
            <a:ext cx="8572500" cy="1143000"/>
          </a:xfrm>
        </p:spPr>
        <p:txBody>
          <a:bodyPr/>
          <a:lstStyle/>
          <a:p>
            <a:r>
              <a:rPr lang="pl-PL" altLang="pl-PL" b="1" smtClean="0"/>
              <a:t>ROS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Wskaźnik ROS w wielu bankach wzrastał a tylko w nielicznych był albo na tym samym poziomie albo nieznacznie zmniejszył się (rys. 2).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Przykładowo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Pekao S.A. zanotował spadek z 29,11% w roku 2008 do 27,57% w 2015 roku, PKOBP S.A.  z 23,7% w 2008 do 19,2% w 2015 roku.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Natomiast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Bank Millenium S.A. MBank S.A. ING BSK S.A., BZWBK S.A. i Bank Handlowy S.A. powiększyły dość znacząco rentowność sprzedaży ROS (patrz tabela 4).  </a:t>
            </a:r>
          </a:p>
          <a:p>
            <a:pPr>
              <a:defRPr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200" b="1" smtClean="0"/>
              <a:t>Wskaźniki ROS dla wybranych banków latach 2008-15</a:t>
            </a:r>
          </a:p>
        </p:txBody>
      </p:sp>
      <p:sp>
        <p:nvSpPr>
          <p:cNvPr id="1741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pl-PL" altLang="pl-PL" sz="2000" smtClean="0"/>
              <a:t>tabela 4</a:t>
            </a:r>
          </a:p>
        </p:txBody>
      </p:sp>
      <p:graphicFrame>
        <p:nvGraphicFramePr>
          <p:cNvPr id="17412" name="Obiekt 4"/>
          <p:cNvGraphicFramePr>
            <a:graphicFrameLocks noChangeAspect="1"/>
          </p:cNvGraphicFramePr>
          <p:nvPr/>
        </p:nvGraphicFramePr>
        <p:xfrm>
          <a:off x="539750" y="2276475"/>
          <a:ext cx="8342313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Dokument" r:id="rId4" imgW="5889940" imgH="2313083" progId="Word.Document.12">
                  <p:embed/>
                </p:oleObj>
              </mc:Choice>
              <mc:Fallback>
                <p:oleObj name="Dokument" r:id="rId4" imgW="5889940" imgH="2313083" progId="Word.Document.12">
                  <p:embed/>
                  <p:pic>
                    <p:nvPicPr>
                      <p:cNvPr id="0" name="Obi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276475"/>
                        <a:ext cx="8342313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rostokąt 5"/>
          <p:cNvSpPr/>
          <p:nvPr/>
        </p:nvSpPr>
        <p:spPr>
          <a:xfrm>
            <a:off x="539750" y="5121275"/>
            <a:ext cx="8064500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sz="1050" dirty="0"/>
              <a:t>Źródło: opracowanie własne na podstawie Bazy danych EMIS wykonanej przez NOTORIA S.A.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200" b="1" smtClean="0"/>
              <a:t>Wskaźniki ROS dla największych banków latach 2008-15</a:t>
            </a:r>
            <a:endParaRPr lang="pl-PL" altLang="pl-PL" sz="3200" smtClean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67544" y="1592796"/>
          <a:ext cx="8572500" cy="4673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6" name="Prostokąt 4"/>
          <p:cNvSpPr>
            <a:spLocks noChangeArrowheads="1"/>
          </p:cNvSpPr>
          <p:nvPr/>
        </p:nvSpPr>
        <p:spPr bwMode="auto">
          <a:xfrm>
            <a:off x="431800" y="1196975"/>
            <a:ext cx="696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altLang="pl-PL">
                <a:latin typeface="Times New Roman" pitchFamily="18" charset="0"/>
                <a:cs typeface="Times New Roman" pitchFamily="18" charset="0"/>
              </a:rPr>
              <a:t>rys. 2</a:t>
            </a:r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800" b="1" smtClean="0"/>
              <a:t>Średnie wskaźników ROS dla wybranych banków latach 2008-15</a:t>
            </a:r>
          </a:p>
        </p:txBody>
      </p:sp>
      <p:sp>
        <p:nvSpPr>
          <p:cNvPr id="1945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pl-PL" altLang="pl-PL" sz="2000" smtClean="0"/>
              <a:t>tabela 5</a:t>
            </a:r>
          </a:p>
        </p:txBody>
      </p:sp>
      <p:graphicFrame>
        <p:nvGraphicFramePr>
          <p:cNvPr id="19460" name="Obiekt 3"/>
          <p:cNvGraphicFramePr>
            <a:graphicFrameLocks noChangeAspect="1"/>
          </p:cNvGraphicFramePr>
          <p:nvPr/>
        </p:nvGraphicFramePr>
        <p:xfrm>
          <a:off x="576263" y="1954213"/>
          <a:ext cx="8113712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Dokument" r:id="rId4" imgW="5889940" imgH="2351304" progId="Word.Document.12">
                  <p:embed/>
                </p:oleObj>
              </mc:Choice>
              <mc:Fallback>
                <p:oleObj name="Dokument" r:id="rId4" imgW="5889940" imgH="2351304" progId="Word.Document.12">
                  <p:embed/>
                  <p:pic>
                    <p:nvPicPr>
                      <p:cNvPr id="0" name="Obi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1954213"/>
                        <a:ext cx="8113712" cy="323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116013" y="4868863"/>
            <a:ext cx="748823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altLang="pl-PL" sz="1400">
                <a:latin typeface="Times New Roman" pitchFamily="18" charset="0"/>
                <a:cs typeface="Times New Roman" pitchFamily="18" charset="0"/>
              </a:rPr>
              <a:t>Znaczną stratę zanotowały w 2015 r. Bank BPH S.A. ROS= -21,38% i BOŚ S.A. (ROS= -4,15%), który w całym badanym okresie miał relatywnie najniższą rentowność przychodów.  Najwyższą rentowność przychodów (ROS) wśród badanych banków w analizowanym okresie miał Bank Handlowy S.A. i Pekao S.A. Średnia w całym okresie wynosiła odpowiednio 27,18% i 26,03% przy małym odchyleniu standardowym wynoszącym 1,47% i 5,46% (patrz tabela 5).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b="1" smtClean="0"/>
              <a:t>cd. Wyników ROS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Bardzo dobrym wynikiem w zakresie ROS może pochwalić się BZWBK S.A. i PKOBP S.A. dla których średnia rentowność przychodów w badanych latach wynosiła odpowiednio 22,55% i 21,94% przy odchyleniu wynoszącym 2,68% i 1,96%. Wymienione banki charakteryzuje silna i stabilna pozycja w zakresie rentowności przychodów a ich działalność jest obarczona mniejszą zmiennością i związanym z tym ryzykiem. Na drugim skrajnym biegunie plasują się Bank BPH S.A. i BOŚ S.A. z najniższymi średnimi rentownościami ROS wynoszącym odpowiednio 3,08% i 3,58% oraz największym odchyleniem standardowym dla  BPH S.A.  (10,71% ). Pozostałe banki tj. ING BSK S.A., MBank S.A. oraz Bank Millenium S.A. należą do grupy „średniaków” pod względem rentowności przychodów.</a:t>
            </a:r>
          </a:p>
          <a:p>
            <a:pPr>
              <a:defRPr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ROA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0825" y="1268413"/>
            <a:ext cx="8572500" cy="464502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pl-PL" altLang="pl-PL" sz="2000" smtClean="0">
                <a:latin typeface="Times New Roman" pitchFamily="18" charset="0"/>
                <a:cs typeface="Times New Roman" pitchFamily="18" charset="0"/>
              </a:rPr>
              <a:t>Analizując rentowność aktywów (ROA) należy stwierdzić, że 2 banki ING BSK S.A. oraz Millenium podwyższyły wskaźnik ROA odpowiednio banki ING BSK S.A. z 0,66 % w 2008 r do 1,07% w 2015 r. a Millenium S.A. z 1,08%  w 2008 r. do 1,23% w 2015 (zob. rys.3). </a:t>
            </a:r>
          </a:p>
          <a:p>
            <a:pPr marL="0" indent="0" algn="ctr">
              <a:buFont typeface="Arial" charset="0"/>
              <a:buNone/>
            </a:pPr>
            <a:r>
              <a:rPr lang="pl-PL" altLang="pl-PL" sz="2000" smtClean="0">
                <a:latin typeface="Times New Roman" pitchFamily="18" charset="0"/>
                <a:cs typeface="Times New Roman" pitchFamily="18" charset="0"/>
              </a:rPr>
              <a:t>Status quo w zasadzie z minimalnymi spadkami ROA zachowały BZWBK S.A. z 1,48% w 2008 r do 1,40%  w 2015 r., MBank S.A. z 1,23% w 2008 r. do 1,07% w 2015 r. i Bank Handlowy S.A. z 1,57% w 2008 r do 1,25 w 2015 r. </a:t>
            </a:r>
          </a:p>
          <a:p>
            <a:pPr marL="0" indent="0" algn="ctr">
              <a:buFont typeface="Arial" charset="0"/>
              <a:buNone/>
            </a:pPr>
            <a:r>
              <a:rPr lang="pl-PL" altLang="pl-PL" sz="2000" smtClean="0">
                <a:latin typeface="Times New Roman" pitchFamily="18" charset="0"/>
                <a:cs typeface="Times New Roman" pitchFamily="18" charset="0"/>
              </a:rPr>
              <a:t>Ujemny wskaźnik ROA w 2015 r. odnotowały Bank BPH S.A. i BOŚ S.A. odpowiednio -0,98% i -0,19% w 2015 r. </a:t>
            </a:r>
          </a:p>
          <a:p>
            <a:pPr marL="0" indent="0" algn="ctr">
              <a:buFont typeface="Arial" charset="0"/>
              <a:buNone/>
            </a:pPr>
            <a:r>
              <a:rPr lang="pl-PL" altLang="pl-PL" sz="2000" smtClean="0">
                <a:latin typeface="Times New Roman" pitchFamily="18" charset="0"/>
                <a:cs typeface="Times New Roman" pitchFamily="18" charset="0"/>
              </a:rPr>
              <a:t>Pozostałe banki tj.  Pekao S.A. i PKO BP S.A. odnotowały prawie dwukrotny spadek ROA w 2015 r w porównaniu do roku 2008 (patrz tabela 6).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b="1" smtClean="0"/>
              <a:t>Pojęcie i istota rentowności</a:t>
            </a:r>
            <a:r>
              <a:rPr lang="pl-PL" altLang="pl-PL" sz="2400" b="1" smtClean="0"/>
              <a:t/>
            </a:r>
            <a:br>
              <a:rPr lang="pl-PL" altLang="pl-PL" sz="2400" b="1" smtClean="0"/>
            </a:br>
            <a:endParaRPr lang="pl-PL" altLang="pl-PL" sz="2400" b="1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60463"/>
            <a:ext cx="8572500" cy="4043362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Arial" charset="0"/>
              <a:buNone/>
            </a:pPr>
            <a:endParaRPr lang="pl-PL" altLang="pl-PL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pl-PL" altLang="pl-PL" smtClean="0">
                <a:latin typeface="Times New Roman" pitchFamily="18" charset="0"/>
                <a:cs typeface="Times New Roman" pitchFamily="18" charset="0"/>
              </a:rPr>
              <a:t>Jedną z najważniejszych kategorii finansowych gospodarki rynkowej jest rentowność będąca głównym czynnikiem motywującym ludzi do podejmowania działalności gospodarczej. 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endParaRPr lang="pl-PL" altLang="pl-PL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pl-PL" altLang="pl-PL" smtClean="0">
                <a:latin typeface="Times New Roman" pitchFamily="18" charset="0"/>
                <a:cs typeface="Times New Roman" pitchFamily="18" charset="0"/>
              </a:rPr>
              <a:t>Rentowność banków jako podmiotów zasilających finansowo gospodarkę warunkuje funkcjonowanie i rozwój pojedynczych podmiotów gospodarczych, a w skali makroekonomicznej jest motorem rozwoju poszczególnych sektorów oraz całej gospodarki. </a:t>
            </a:r>
            <a:endParaRPr lang="pl-PL" altLang="pl-PL" sz="36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1"/>
          <p:cNvSpPr>
            <a:spLocks noGrp="1"/>
          </p:cNvSpPr>
          <p:nvPr>
            <p:ph type="title"/>
          </p:nvPr>
        </p:nvSpPr>
        <p:spPr>
          <a:xfrm>
            <a:off x="358775" y="549275"/>
            <a:ext cx="8572500" cy="1143000"/>
          </a:xfrm>
        </p:spPr>
        <p:txBody>
          <a:bodyPr/>
          <a:lstStyle/>
          <a:p>
            <a:r>
              <a:rPr lang="pl-PL" altLang="pl-PL" b="1" smtClean="0"/>
              <a:t>Wskaźniki ROA dla wybranych banków latach 2008-15</a:t>
            </a:r>
            <a:br>
              <a:rPr lang="pl-PL" altLang="pl-PL" b="1" smtClean="0"/>
            </a:br>
            <a:endParaRPr lang="pl-PL" altLang="pl-PL" smtClean="0"/>
          </a:p>
        </p:txBody>
      </p:sp>
      <p:sp>
        <p:nvSpPr>
          <p:cNvPr id="2253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pl-PL" altLang="pl-PL" sz="2000" smtClean="0">
                <a:latin typeface="Times New Roman" pitchFamily="18" charset="0"/>
                <a:cs typeface="Times New Roman" pitchFamily="18" charset="0"/>
              </a:rPr>
              <a:t>tabela 6</a:t>
            </a:r>
            <a:endParaRPr lang="pl-PL" altLang="pl-PL" sz="2000" smtClean="0"/>
          </a:p>
        </p:txBody>
      </p:sp>
      <p:graphicFrame>
        <p:nvGraphicFramePr>
          <p:cNvPr id="22532" name="Obiekt 3"/>
          <p:cNvGraphicFramePr>
            <a:graphicFrameLocks noChangeAspect="1"/>
          </p:cNvGraphicFramePr>
          <p:nvPr/>
        </p:nvGraphicFramePr>
        <p:xfrm>
          <a:off x="0" y="2060575"/>
          <a:ext cx="8893175" cy="345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Dokument" r:id="rId4" imgW="5889940" imgH="2289646" progId="Word.Document.12">
                  <p:embed/>
                </p:oleObj>
              </mc:Choice>
              <mc:Fallback>
                <p:oleObj name="Dokument" r:id="rId4" imgW="5889940" imgH="2289646" progId="Word.Document.12">
                  <p:embed/>
                  <p:pic>
                    <p:nvPicPr>
                      <p:cNvPr id="0" name="Obi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60575"/>
                        <a:ext cx="8893175" cy="345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b="1" smtClean="0"/>
              <a:t>Przebieg wskaźnika ROA dla największych banków w latach 2008-15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251520" y="1556792"/>
          <a:ext cx="8678738" cy="4601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6" name="Prostokąt 4"/>
          <p:cNvSpPr>
            <a:spLocks noChangeArrowheads="1"/>
          </p:cNvSpPr>
          <p:nvPr/>
        </p:nvSpPr>
        <p:spPr bwMode="auto">
          <a:xfrm>
            <a:off x="153988" y="1412875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altLang="pl-PL">
                <a:latin typeface="Times New Roman" pitchFamily="18" charset="0"/>
                <a:cs typeface="Times New Roman" pitchFamily="18" charset="0"/>
              </a:rPr>
              <a:t>rys. 3</a:t>
            </a:r>
            <a:endParaRPr lang="pl-PL" alt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600" b="1" smtClean="0"/>
              <a:t>Średnie wskaźników ROA dla wybranych banków latach 2008-15</a:t>
            </a:r>
          </a:p>
        </p:txBody>
      </p:sp>
      <p:graphicFrame>
        <p:nvGraphicFramePr>
          <p:cNvPr id="24579" name="Obiekt 4"/>
          <p:cNvGraphicFramePr>
            <a:graphicFrameLocks noChangeAspect="1"/>
          </p:cNvGraphicFramePr>
          <p:nvPr/>
        </p:nvGraphicFramePr>
        <p:xfrm>
          <a:off x="-649288" y="1952625"/>
          <a:ext cx="9640888" cy="368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Dokument" r:id="rId4" imgW="5889940" imgH="2249622" progId="Word.Document.12">
                  <p:embed/>
                </p:oleObj>
              </mc:Choice>
              <mc:Fallback>
                <p:oleObj name="Dokument" r:id="rId4" imgW="5889940" imgH="2249622" progId="Word.Document.12">
                  <p:embed/>
                  <p:pic>
                    <p:nvPicPr>
                      <p:cNvPr id="0" name="Obi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49288" y="1952625"/>
                        <a:ext cx="9640888" cy="368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684213" y="5103813"/>
            <a:ext cx="70199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altLang="pl-PL" sz="1400">
                <a:latin typeface="Times New Roman" pitchFamily="18" charset="0"/>
                <a:cs typeface="Times New Roman" pitchFamily="18" charset="0"/>
              </a:rPr>
              <a:t>Największą średnią wskaźnika ROA w badanym okresie wykazał się Pekao S.A., Bank Handlowy S.A., PKO BP S.A.  i BZWBK S.A. jednocześnie przy umiarkowanym odchyleniu standardowym (patrz tabela 7). </a:t>
            </a:r>
          </a:p>
        </p:txBody>
      </p:sp>
      <p:sp>
        <p:nvSpPr>
          <p:cNvPr id="7" name="Prostokąt 6"/>
          <p:cNvSpPr>
            <a:spLocks noChangeArrowheads="1"/>
          </p:cNvSpPr>
          <p:nvPr/>
        </p:nvSpPr>
        <p:spPr bwMode="auto">
          <a:xfrm>
            <a:off x="1223963" y="5980113"/>
            <a:ext cx="75961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altLang="pl-PL" sz="1400">
                <a:latin typeface="Times New Roman" pitchFamily="18" charset="0"/>
                <a:cs typeface="Times New Roman" pitchFamily="18" charset="0"/>
              </a:rPr>
              <a:t>Stosunkowo niski wskaźniki średni ROA odnotował MBank S.A. i Millenium  S.A., w których ROA po kryzysie w latach 2009 i 2010 znacznie spadła. Dużą zmienność ROA odnotował w badanym okresie  BPH S.A.  a także PKO BP S.A.</a:t>
            </a:r>
          </a:p>
        </p:txBody>
      </p:sp>
      <p:sp>
        <p:nvSpPr>
          <p:cNvPr id="24582" name="Prostokąt 7"/>
          <p:cNvSpPr>
            <a:spLocks noChangeArrowheads="1"/>
          </p:cNvSpPr>
          <p:nvPr/>
        </p:nvSpPr>
        <p:spPr bwMode="auto">
          <a:xfrm>
            <a:off x="217488" y="1484313"/>
            <a:ext cx="822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altLang="pl-PL" sz="1400"/>
              <a:t>tabela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b="1" smtClean="0"/>
              <a:t>ROE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pl-PL" dirty="0"/>
              <a:t>W analizowanych latach 2008-15 widoczny jest spadek rentowności kapitałów własnych (ROE) w wielu bankach (rys.4). </a:t>
            </a:r>
            <a:endParaRPr lang="pl-PL" dirty="0" smtClean="0"/>
          </a:p>
          <a:p>
            <a:pPr marL="0" indent="0" algn="ctr">
              <a:buFont typeface="Arial" charset="0"/>
              <a:buNone/>
              <a:defRPr/>
            </a:pPr>
            <a:r>
              <a:rPr lang="pl-PL" dirty="0" smtClean="0"/>
              <a:t>I </a:t>
            </a:r>
            <a:r>
              <a:rPr lang="pl-PL" dirty="0"/>
              <a:t>tak np. w PKO BP S.A.  wskaźnik ROE zmniejszył się z 21,3% w 2008 r. do 8,51% w 2015 r. w Pekao S.A./ z 21,4%  w 2008 r. do 10,05% w 2015 r, w BZWBK S.A. z 18,3% w 2008 r, d 9,36 % w 2015 r (patrz tabela 8).  </a:t>
            </a:r>
            <a:endParaRPr lang="pl-PL" dirty="0" smtClean="0"/>
          </a:p>
          <a:p>
            <a:pPr marL="0" indent="0" algn="ctr">
              <a:buFont typeface="Arial" charset="0"/>
              <a:buNone/>
              <a:defRPr/>
            </a:pPr>
            <a:r>
              <a:rPr lang="pl-PL" dirty="0" smtClean="0"/>
              <a:t>Najmniejszy </a:t>
            </a:r>
            <a:r>
              <a:rPr lang="pl-PL" dirty="0"/>
              <a:t>spadek odnotowały ING BSK S.A. i Bank Handlowy S.A. odpowiednio z 11,20% i 11,66% w 2008 r. do 10,78% i 9,14% w 2015 r. </a:t>
            </a:r>
          </a:p>
          <a:p>
            <a:pPr>
              <a:defRPr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ytuł 1"/>
          <p:cNvSpPr>
            <a:spLocks noGrp="1"/>
          </p:cNvSpPr>
          <p:nvPr>
            <p:ph type="title"/>
          </p:nvPr>
        </p:nvSpPr>
        <p:spPr>
          <a:xfrm>
            <a:off x="250825" y="368300"/>
            <a:ext cx="8572500" cy="1143000"/>
          </a:xfrm>
        </p:spPr>
        <p:txBody>
          <a:bodyPr/>
          <a:lstStyle/>
          <a:p>
            <a:r>
              <a:rPr lang="pl-PL" altLang="pl-PL" b="1" smtClean="0"/>
              <a:t>Wskaźniki ROE dla wybranych banków latach 2008-15</a:t>
            </a:r>
            <a:br>
              <a:rPr lang="pl-PL" altLang="pl-PL" b="1" smtClean="0"/>
            </a:br>
            <a:endParaRPr lang="pl-PL" altLang="pl-PL" smtClean="0"/>
          </a:p>
        </p:txBody>
      </p:sp>
      <p:sp>
        <p:nvSpPr>
          <p:cNvPr id="2662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altLang="pl-PL" smtClean="0"/>
          </a:p>
        </p:txBody>
      </p:sp>
      <p:graphicFrame>
        <p:nvGraphicFramePr>
          <p:cNvPr id="26628" name="Obiekt 3"/>
          <p:cNvGraphicFramePr>
            <a:graphicFrameLocks noChangeAspect="1"/>
          </p:cNvGraphicFramePr>
          <p:nvPr/>
        </p:nvGraphicFramePr>
        <p:xfrm>
          <a:off x="-12700" y="2060575"/>
          <a:ext cx="8970963" cy="356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Dokument" r:id="rId4" imgW="5889940" imgH="2339766" progId="Word.Document.12">
                  <p:embed/>
                </p:oleObj>
              </mc:Choice>
              <mc:Fallback>
                <p:oleObj name="Dokument" r:id="rId4" imgW="5889940" imgH="2339766" progId="Word.Document.12">
                  <p:embed/>
                  <p:pic>
                    <p:nvPicPr>
                      <p:cNvPr id="0" name="Obi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700" y="2060575"/>
                        <a:ext cx="8970963" cy="356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600" b="1" dirty="0" smtClean="0"/>
              <a:t>Przebieg wskaźnika ROE dla największych banków w latach 2008-15</a:t>
            </a: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4242186048"/>
              </p:ext>
            </p:extLst>
          </p:nvPr>
        </p:nvGraphicFramePr>
        <p:xfrm>
          <a:off x="173869" y="1566863"/>
          <a:ext cx="871296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53" name="Prostokąt 6"/>
          <p:cNvSpPr>
            <a:spLocks noChangeArrowheads="1"/>
          </p:cNvSpPr>
          <p:nvPr/>
        </p:nvSpPr>
        <p:spPr bwMode="auto">
          <a:xfrm>
            <a:off x="169863" y="1196975"/>
            <a:ext cx="696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altLang="pl-PL" dirty="0">
                <a:latin typeface="Times New Roman" pitchFamily="18" charset="0"/>
                <a:cs typeface="Times New Roman" pitchFamily="18" charset="0"/>
              </a:rPr>
              <a:t>rys. 4</a:t>
            </a:r>
            <a:endParaRPr lang="pl-PL" alt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b="1" smtClean="0"/>
              <a:t>Średnie wskaźniki ROE dla wybranych banków latach 2008-15</a:t>
            </a:r>
          </a:p>
        </p:txBody>
      </p:sp>
      <p:sp>
        <p:nvSpPr>
          <p:cNvPr id="28675" name="Symbol zastępczy zawartości 2"/>
          <p:cNvSpPr>
            <a:spLocks noGrp="1"/>
          </p:cNvSpPr>
          <p:nvPr>
            <p:ph idx="1"/>
          </p:nvPr>
        </p:nvSpPr>
        <p:spPr>
          <a:xfrm>
            <a:off x="261938" y="1484313"/>
            <a:ext cx="8572500" cy="364648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l-PL" altLang="pl-PL" sz="1800" smtClean="0"/>
              <a:t>Tabela 9</a:t>
            </a:r>
          </a:p>
        </p:txBody>
      </p:sp>
      <p:sp>
        <p:nvSpPr>
          <p:cNvPr id="6" name="Prostokąt 5"/>
          <p:cNvSpPr/>
          <p:nvPr/>
        </p:nvSpPr>
        <p:spPr>
          <a:xfrm>
            <a:off x="215900" y="4508500"/>
            <a:ext cx="7920038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sz="1050" dirty="0"/>
              <a:t>Źródło: opracowanie własne na podstawie Bazy danych EMIS wykonanej przez NOTORIA S.A.</a:t>
            </a:r>
          </a:p>
        </p:txBody>
      </p:sp>
      <p:graphicFrame>
        <p:nvGraphicFramePr>
          <p:cNvPr id="28677" name="Obiekt 7"/>
          <p:cNvGraphicFramePr>
            <a:graphicFrameLocks noChangeAspect="1"/>
          </p:cNvGraphicFramePr>
          <p:nvPr/>
        </p:nvGraphicFramePr>
        <p:xfrm>
          <a:off x="215900" y="1749425"/>
          <a:ext cx="8783638" cy="326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Dokument" r:id="rId4" imgW="5889940" imgH="2284958" progId="Word.Document.12">
                  <p:embed/>
                </p:oleObj>
              </mc:Choice>
              <mc:Fallback>
                <p:oleObj name="Dokument" r:id="rId4" imgW="5889940" imgH="2284958" progId="Word.Document.12">
                  <p:embed/>
                  <p:pic>
                    <p:nvPicPr>
                      <p:cNvPr id="0" name="Obi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749425"/>
                        <a:ext cx="8783638" cy="326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692275" y="4795838"/>
            <a:ext cx="7011988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l-PL" altLang="pl-PL" sz="1600">
                <a:latin typeface="Times New Roman" pitchFamily="18" charset="0"/>
                <a:cs typeface="Times New Roman" pitchFamily="18" charset="0"/>
              </a:rPr>
              <a:t>Najwyższą średnią rentowność kapitałów własnych w badanym okresie osiągnął BZWBK S.A. i PKO BP S.A. odpowiednio 14,71% i 145,2% przy małej zmienności (odchylenie standardowe wyniosło 3,12% i 3,72%) </a:t>
            </a:r>
          </a:p>
          <a:p>
            <a:pPr algn="ctr" eaLnBrk="1" hangingPunct="1"/>
            <a:r>
              <a:rPr lang="pl-PL" altLang="pl-PL" sz="1600">
                <a:latin typeface="Times New Roman" pitchFamily="18" charset="0"/>
                <a:cs typeface="Times New Roman" pitchFamily="18" charset="0"/>
              </a:rPr>
              <a:t>(patrz Tabela 9).</a:t>
            </a:r>
          </a:p>
          <a:p>
            <a:pPr algn="ctr" eaLnBrk="1" hangingPunct="1"/>
            <a:r>
              <a:rPr lang="pl-PL" altLang="pl-PL" sz="1600">
                <a:latin typeface="Times New Roman" pitchFamily="18" charset="0"/>
                <a:cs typeface="Times New Roman" pitchFamily="18" charset="0"/>
              </a:rPr>
              <a:t>Najniższą średnią rentowność ROE odnotowały banki BOŚ S.A. – 2,78% i Bank BPH S.A. 3,09%, które również najbardziej obniżyły swoją rentowność kapitałów własnych po kryzysie w latach 2008-2010.</a:t>
            </a:r>
          </a:p>
          <a:p>
            <a:pPr algn="ctr" eaLnBrk="1" hangingPunct="1"/>
            <a:endParaRPr lang="pl-PL" altLang="pl-PL" sz="1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Wnioski końcowe </a:t>
            </a:r>
            <a:br>
              <a:rPr lang="pl-PL" altLang="pl-PL" smtClean="0"/>
            </a:br>
            <a:endParaRPr lang="pl-PL" alt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 sz="2000" smtClean="0">
                <a:latin typeface="Times New Roman" pitchFamily="18" charset="0"/>
                <a:cs typeface="Times New Roman" pitchFamily="18" charset="0"/>
              </a:rPr>
              <a:t>Rentowność banków jako podmiotów zasilających finansowo gospodarkę jest jedną z najważniejszych kategorii finansowych, która warunkuje funkcjonowanie i rozwój pojedynczych podmiotów gospodarczych, a w skali makroekonomicznej jest motorem rozwoju poszczególnych sektorów oraz całej gospodarki. Analizę rentowności banku przeprowadza się za pomocą wskaźników rentowności, które stanowią najważniejszą grupę wskaźników finansowych wykorzystywanych do oceny kondycji banku.</a:t>
            </a:r>
          </a:p>
          <a:p>
            <a:r>
              <a:rPr lang="pl-PL" altLang="pl-PL" sz="2000" smtClean="0">
                <a:latin typeface="Times New Roman" pitchFamily="18" charset="0"/>
                <a:cs typeface="Times New Roman" pitchFamily="18" charset="0"/>
              </a:rPr>
              <a:t>Pomimo ogólnoświatowego kryzysu finansowego i związanych z tym niestabilnych warunków działania oraz wzrastającej konkurencji sektor bankowy w Polsce a w szczególności banki komercyjne w trudnym okresie 2007-2014 uzyskały rekordowy wynik finansowy netto a wskaźniki rentowności uległy nieznacznemu pogorszeniu.</a:t>
            </a:r>
          </a:p>
          <a:p>
            <a:endParaRPr lang="pl-PL" altLang="pl-PL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Wnioski końcowe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 sz="2000" smtClean="0">
                <a:latin typeface="Times New Roman" pitchFamily="18" charset="0"/>
                <a:cs typeface="Times New Roman" pitchFamily="18" charset="0"/>
              </a:rPr>
              <a:t>Spośród badanych banków komercyjnych w zakresie rentowności przychodów (ROS) najlepsze wyniki uzyskały banki: Pekao S.A., Bank Handlowy S.A., BZWBK S.A. i MBank S.A. Generalnie wskaźnik ROS w wielu bankach wzrastał a tylko w nielicznych był albo na tym samym poziomie albo nieznacznie zmniejszył się.</a:t>
            </a:r>
          </a:p>
          <a:p>
            <a:r>
              <a:rPr lang="pl-PL" altLang="pl-PL" sz="2000" smtClean="0">
                <a:latin typeface="Times New Roman" pitchFamily="18" charset="0"/>
                <a:cs typeface="Times New Roman" pitchFamily="18" charset="0"/>
              </a:rPr>
              <a:t>Podsumowując analizę wskaźnika rentowności aktywów (ROA) należy stwierdzić, że ING BSK S.A. i Bank Millenium S.A. podwyższyły wskaźnik ROA w badanym okresie. Najgorszy wskaźnik ROA w analizowanym okresie osiągnęły banki: BOŚ S.A. i BPH S.A. Ponad dwukrotny spadek ROA odnotował PKO BP S.A. a trochę mniejszy Pekao S.A.</a:t>
            </a:r>
          </a:p>
          <a:p>
            <a:r>
              <a:rPr lang="pl-PL" altLang="pl-PL" sz="2000" smtClean="0">
                <a:latin typeface="Times New Roman" pitchFamily="18" charset="0"/>
                <a:cs typeface="Times New Roman" pitchFamily="18" charset="0"/>
              </a:rPr>
              <a:t>W analizowanych latach 2008-15 widoczny jest znaczny spadek rentowności kapitałów własnych (ROE) w wielu bankach. Tylko ING BSK S.A. i Bank Handlowy w zasadzie utrzymały status quo we wskaźniku ROE.</a:t>
            </a:r>
          </a:p>
          <a:p>
            <a:endParaRPr lang="pl-PL" altLang="pl-PL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 bwMode="auto">
          <a:xfrm>
            <a:off x="71438" y="2168525"/>
            <a:ext cx="9072562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b="1" cap="small" dirty="0" smtClean="0">
                <a:latin typeface="HelveticaNeueLT Pro 53 Ex" pitchFamily="34" charset="-18"/>
              </a:rPr>
              <a:t>Dziękuję za Uwagę</a:t>
            </a:r>
            <a:endParaRPr lang="pl-PL" b="1" cap="small" dirty="0">
              <a:latin typeface="HelveticaNeueLT Pro 53 Ex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b="1" smtClean="0"/>
              <a:t>Pojęcie i istota rentowności</a:t>
            </a:r>
            <a:endParaRPr lang="pl-PL" alt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pl-PL" altLang="pl-PL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Wskaźniki rentowności banku należą do najważniejszych grup wskaźników finansowych, jakie wykorzystuje się do oceny kondycji banku, a przy tym w każdej z nich znajduje się wiele wskaźników szczegółowych, które pozostają we wzajemnych zależnościach. </a:t>
            </a:r>
          </a:p>
          <a:p>
            <a:pPr algn="ctr">
              <a:buFont typeface="Arial" charset="0"/>
              <a:buNone/>
            </a:pPr>
            <a:r>
              <a:rPr lang="pl-PL" altLang="pl-PL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W literaturze i praktyce gospodarczej występuje wiele różnorodnych miar (wskaźników) rentowności banku, ponieważ zarówno w liczniku, jak i w mianowniku ogólnej formuły mogą występować różne wielkości. </a:t>
            </a:r>
            <a:endParaRPr lang="pl-PL" altLang="pl-PL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b="1" smtClean="0"/>
              <a:t>Pojęcie i istota rentowności</a:t>
            </a:r>
          </a:p>
        </p:txBody>
      </p:sp>
      <p:sp>
        <p:nvSpPr>
          <p:cNvPr id="3" name="Symbol zastępczy zawartości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r="-569"/>
            </a:stretch>
          </a:blipFill>
          <a:extLst/>
        </p:spPr>
        <p:txBody>
          <a:bodyPr/>
          <a:lstStyle/>
          <a:p>
            <a:r>
              <a:rPr lang="pl-PL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b="1" smtClean="0"/>
              <a:t>Ocena rentowności polskiego sektora bankowego w latach 2007-2014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7338" y="1484313"/>
            <a:ext cx="8572500" cy="4043362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pl-PL" altLang="pl-PL" smtClean="0">
                <a:latin typeface="Times New Roman" pitchFamily="18" charset="0"/>
                <a:cs typeface="Times New Roman" pitchFamily="18" charset="0"/>
              </a:rPr>
              <a:t>Po znacznym spowolnieniu sektora bankowego w Polsce - wynikającym z ogólnoświatowego kryzysu finansowego, który uwidocznił się w danych finansowych za rok 2009, kolejne lata tworzą korzystny obraz w zakresie rentowności polskich banków. </a:t>
            </a:r>
          </a:p>
          <a:p>
            <a:pPr marL="0" indent="0" algn="ctr">
              <a:buFont typeface="Arial" charset="0"/>
              <a:buNone/>
            </a:pPr>
            <a:r>
              <a:rPr lang="pl-PL" altLang="pl-PL" smtClean="0">
                <a:latin typeface="Times New Roman" pitchFamily="18" charset="0"/>
                <a:cs typeface="Times New Roman" pitchFamily="18" charset="0"/>
              </a:rPr>
              <a:t>Wynik finansowy netto okazał się w roku 2014 rekordowy w historii działania sektora bankowego i wyniósł 16224 mln zł i generalnie (poza symbolicznymi spadkami w 2012 r. o 0,1% i  o 1.89% w roku 2013) od 2010 roku wzrastał pomimo istotnego wpływu czynników niestabilnych</a:t>
            </a:r>
            <a:r>
              <a:rPr lang="pl-PL" altLang="pl-PL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b="1" smtClean="0"/>
              <a:t>Ocena rentowności polskiego sektora bankowego w latach 2007-2014</a:t>
            </a:r>
            <a:endParaRPr lang="pl-PL" alt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pl-PL" altLang="pl-PL" smtClean="0">
                <a:latin typeface="Times New Roman" pitchFamily="18" charset="0"/>
                <a:cs typeface="Times New Roman" pitchFamily="18" charset="0"/>
              </a:rPr>
              <a:t>Spadki te spowodowane były niższą rentownością oddziałów instytucji kredytowych o ponad 1/3  w 2012 roku, natomiast wyniki finansowe banków komercyjnych  i banków spółdzielczych rosły z roku na rok. </a:t>
            </a:r>
          </a:p>
          <a:p>
            <a:pPr marL="0" indent="0" algn="ctr">
              <a:buFont typeface="Arial" charset="0"/>
              <a:buNone/>
            </a:pPr>
            <a:r>
              <a:rPr lang="pl-PL" altLang="pl-PL" smtClean="0">
                <a:latin typeface="Times New Roman" pitchFamily="18" charset="0"/>
                <a:cs typeface="Times New Roman" pitchFamily="18" charset="0"/>
              </a:rPr>
              <a:t>Na poprawę wyniku finansowego sektora bankowego w latach 2010-2014 miał wpływ znaczny wzrost wyniku odsetkowego, szczególnie w roku 2011 (o 4 080 mld zł; 13,2%) i 2014 roku (o 2 479 mld zł; o 7,1%).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b="1" smtClean="0"/>
              <a:t>Wyniki finansowe sektora bankowego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pl-PL" altLang="pl-PL" sz="2000" smtClean="0"/>
              <a:t>Udział kosztów w dochodach w polskim sektorze bankowym kształtuje się na poziomie ok. 50%, przy czym znacznie większy udział występuje w bankowości spółdzielczej i zbliża się do 70%. </a:t>
            </a:r>
          </a:p>
          <a:p>
            <a:pPr marL="0" indent="0" algn="ctr">
              <a:buFont typeface="Arial" charset="0"/>
              <a:buNone/>
            </a:pPr>
            <a:r>
              <a:rPr lang="pl-PL" altLang="pl-PL" sz="2000" smtClean="0"/>
              <a:t>Pozostałe wskaźniki finansowe również korzystniej przedstawiają banki komercyjne. I tak wskaźnik ROE dla banków komercyjnych jest większy o 2,77 pkt % niż dla banków spółdzielczych. </a:t>
            </a:r>
          </a:p>
          <a:p>
            <a:pPr marL="0" indent="0" algn="ctr">
              <a:buFont typeface="Arial" charset="0"/>
              <a:buNone/>
            </a:pPr>
            <a:r>
              <a:rPr lang="pl-PL" altLang="pl-PL" sz="2000" smtClean="0"/>
              <a:t>Zysk na 1 zatrudnionego jest ponad 4-krotnie większy w bankach  komercyjnych niż w bankach spółdzielczych, podczas gdy zasoby (aktywa) w bankach komercyjnych na 1 zatrudnionego przewyższają tylko 3-krotnie ten miernik w bankach spółdzielczych, co może oznaczać bardziej efektywne wykorzystanie aktywów w bankach komercyjnych w Polsce. </a:t>
            </a:r>
          </a:p>
          <a:p>
            <a:pPr marL="0" indent="0" algn="ctr">
              <a:buFont typeface="Arial" charset="0"/>
              <a:buNone/>
            </a:pPr>
            <a:r>
              <a:rPr lang="pl-PL" altLang="pl-PL" sz="2000" smtClean="0"/>
              <a:t>Świadczy o tym także wskaźnik ROA wynoszący w roku 2014 dla banków komercyjnych 1,15% i większy o 0,39 pkt % od ROA dla banków spółdzielczych (patrz tabela 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b="1" smtClean="0"/>
              <a:t/>
            </a:r>
            <a:br>
              <a:rPr lang="pl-PL" altLang="pl-PL" b="1" smtClean="0"/>
            </a:br>
            <a:r>
              <a:rPr lang="pl-PL" altLang="pl-PL" b="1" smtClean="0"/>
              <a:t/>
            </a:r>
            <a:br>
              <a:rPr lang="pl-PL" altLang="pl-PL" b="1" smtClean="0"/>
            </a:br>
            <a:r>
              <a:rPr lang="pl-PL" altLang="pl-PL" b="1" smtClean="0"/>
              <a:t>Wyniki finansowe sektora bankowego</a:t>
            </a:r>
            <a:br>
              <a:rPr lang="pl-PL" altLang="pl-PL" b="1" smtClean="0"/>
            </a:br>
            <a:r>
              <a:rPr lang="pl-PL" altLang="pl-PL" smtClean="0"/>
              <a:t/>
            </a:r>
            <a:br>
              <a:rPr lang="pl-PL" altLang="pl-PL" smtClean="0"/>
            </a:br>
            <a:endParaRPr lang="pl-PL" altLang="pl-PL" smtClean="0"/>
          </a:p>
        </p:txBody>
      </p:sp>
      <p:sp>
        <p:nvSpPr>
          <p:cNvPr id="10243" name="Symbol zastępczy zawartości 2"/>
          <p:cNvSpPr>
            <a:spLocks noGrp="1"/>
          </p:cNvSpPr>
          <p:nvPr>
            <p:ph idx="1"/>
          </p:nvPr>
        </p:nvSpPr>
        <p:spPr>
          <a:xfrm>
            <a:off x="287338" y="1628775"/>
            <a:ext cx="8572500" cy="40433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l-PL" altLang="pl-PL" sz="2000" smtClean="0"/>
              <a:t>tabela 1</a:t>
            </a:r>
          </a:p>
          <a:p>
            <a:pPr marL="0" indent="0" algn="ctr">
              <a:buFont typeface="Arial" charset="0"/>
              <a:buNone/>
            </a:pPr>
            <a:endParaRPr lang="pl-PL" altLang="pl-PL" smtClean="0"/>
          </a:p>
        </p:txBody>
      </p:sp>
      <p:graphicFrame>
        <p:nvGraphicFramePr>
          <p:cNvPr id="10244" name="Obiekt 1"/>
          <p:cNvGraphicFramePr>
            <a:graphicFrameLocks noChangeAspect="1"/>
          </p:cNvGraphicFramePr>
          <p:nvPr/>
        </p:nvGraphicFramePr>
        <p:xfrm>
          <a:off x="104775" y="2384425"/>
          <a:ext cx="9039225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Dokument" r:id="rId4" imgW="5889940" imgH="1822702" progId="Word.Document.12">
                  <p:embed/>
                </p:oleObj>
              </mc:Choice>
              <mc:Fallback>
                <p:oleObj name="Dokument" r:id="rId4" imgW="5889940" imgH="1822702" progId="Word.Document.12">
                  <p:embed/>
                  <p:pic>
                    <p:nvPicPr>
                      <p:cNvPr id="0" name="Obi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" y="2384425"/>
                        <a:ext cx="9039225" cy="287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Prostokąt 3"/>
          <p:cNvSpPr>
            <a:spLocks noChangeArrowheads="1"/>
          </p:cNvSpPr>
          <p:nvPr/>
        </p:nvSpPr>
        <p:spPr bwMode="auto">
          <a:xfrm>
            <a:off x="468313" y="4811713"/>
            <a:ext cx="77406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altLang="pl-PL" sz="900"/>
              <a:t>Źródło: opracowanie własne na podstawie Raportu KNF o sytuacji banków w 2014 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b="1" smtClean="0"/>
              <a:t>Wyniki finansowe sektora bankowego</a:t>
            </a:r>
            <a:endParaRPr lang="pl-PL" alt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Banki komercyjne są głównym podmiotem systemu finansowego (bez NBP) w Polsce, gdyż aktywa tych banków stanowiły w 2014 r. 66% a banków spółdzielczych tylko 5% wszystkich aktywów uczestników rynku finansowego (oddziały instytucji kredytowych, banki spółdzielcze, SKOK-i, PTE, zakłady ubezpieczeń i towarzystwa funduszy inwestycyjnych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przestrzeni badanego okresu zauważa się ciągle rosnącą rolę sektora bankowego w Polsce, o czym świadczy 89% udział aktywów w PKB w 2104 r. a w sektorze bankowym banki komercyjne w 2014 r. wygenerowały rekordowy wynik finansowy netto na poziomie 16224 mln zł, podczas gdy banki spółdzielcze 777 mln zł. </a:t>
            </a: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zorzec UE1">
  <a:themeElements>
    <a:clrScheme name="Schemat kolorów UE">
      <a:dk1>
        <a:sysClr val="windowText" lastClr="000000"/>
      </a:dk1>
      <a:lt1>
        <a:sysClr val="window" lastClr="FFFFFF"/>
      </a:lt1>
      <a:dk2>
        <a:srgbClr val="9C0434"/>
      </a:dk2>
      <a:lt2>
        <a:srgbClr val="ECBE04"/>
      </a:lt2>
      <a:accent1>
        <a:srgbClr val="0070C0"/>
      </a:accent1>
      <a:accent2>
        <a:srgbClr val="C0504D"/>
      </a:accent2>
      <a:accent3>
        <a:srgbClr val="37529F"/>
      </a:accent3>
      <a:accent4>
        <a:srgbClr val="8064A2"/>
      </a:accent4>
      <a:accent5>
        <a:srgbClr val="005390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chemat kolorów UE">
    <a:dk1>
      <a:sysClr val="windowText" lastClr="000000"/>
    </a:dk1>
    <a:lt1>
      <a:sysClr val="window" lastClr="FFFFFF"/>
    </a:lt1>
    <a:dk2>
      <a:srgbClr val="9C0434"/>
    </a:dk2>
    <a:lt2>
      <a:srgbClr val="ECBE04"/>
    </a:lt2>
    <a:accent1>
      <a:srgbClr val="0070C0"/>
    </a:accent1>
    <a:accent2>
      <a:srgbClr val="C0504D"/>
    </a:accent2>
    <a:accent3>
      <a:srgbClr val="37529F"/>
    </a:accent3>
    <a:accent4>
      <a:srgbClr val="8064A2"/>
    </a:accent4>
    <a:accent5>
      <a:srgbClr val="005390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chemat kolorów UE">
    <a:dk1>
      <a:sysClr val="windowText" lastClr="000000"/>
    </a:dk1>
    <a:lt1>
      <a:sysClr val="window" lastClr="FFFFFF"/>
    </a:lt1>
    <a:dk2>
      <a:srgbClr val="9C0434"/>
    </a:dk2>
    <a:lt2>
      <a:srgbClr val="ECBE04"/>
    </a:lt2>
    <a:accent1>
      <a:srgbClr val="0070C0"/>
    </a:accent1>
    <a:accent2>
      <a:srgbClr val="C0504D"/>
    </a:accent2>
    <a:accent3>
      <a:srgbClr val="37529F"/>
    </a:accent3>
    <a:accent4>
      <a:srgbClr val="8064A2"/>
    </a:accent4>
    <a:accent5>
      <a:srgbClr val="005390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chemat kolorów UE">
    <a:dk1>
      <a:sysClr val="windowText" lastClr="000000"/>
    </a:dk1>
    <a:lt1>
      <a:sysClr val="window" lastClr="FFFFFF"/>
    </a:lt1>
    <a:dk2>
      <a:srgbClr val="9C0434"/>
    </a:dk2>
    <a:lt2>
      <a:srgbClr val="ECBE04"/>
    </a:lt2>
    <a:accent1>
      <a:srgbClr val="0070C0"/>
    </a:accent1>
    <a:accent2>
      <a:srgbClr val="C0504D"/>
    </a:accent2>
    <a:accent3>
      <a:srgbClr val="37529F"/>
    </a:accent3>
    <a:accent4>
      <a:srgbClr val="8064A2"/>
    </a:accent4>
    <a:accent5>
      <a:srgbClr val="005390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2241</TotalTime>
  <Words>1867</Words>
  <Application>Microsoft Office PowerPoint</Application>
  <PresentationFormat>Pokaz na ekranie (4:3)</PresentationFormat>
  <Paragraphs>94</Paragraphs>
  <Slides>29</Slides>
  <Notes>1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29</vt:i4>
      </vt:variant>
    </vt:vector>
  </HeadingPairs>
  <TitlesOfParts>
    <vt:vector size="36" baseType="lpstr">
      <vt:lpstr>Arial</vt:lpstr>
      <vt:lpstr>Calibri</vt:lpstr>
      <vt:lpstr>HelveticaNeueLT Pro 53 Ex</vt:lpstr>
      <vt:lpstr>Times New Roman</vt:lpstr>
      <vt:lpstr>Wzorzec UE1</vt:lpstr>
      <vt:lpstr>Microsoft Word Document</vt:lpstr>
      <vt:lpstr>Wykres programu Microsoft Excel</vt:lpstr>
      <vt:lpstr>Analiza rentowności wybranych banków komercyjnych w Polsce</vt:lpstr>
      <vt:lpstr>Pojęcie i istota rentowności </vt:lpstr>
      <vt:lpstr>Pojęcie i istota rentowności</vt:lpstr>
      <vt:lpstr>Pojęcie i istota rentowności</vt:lpstr>
      <vt:lpstr>Ocena rentowności polskiego sektora bankowego w latach 2007-2014</vt:lpstr>
      <vt:lpstr>Ocena rentowności polskiego sektora bankowego w latach 2007-2014</vt:lpstr>
      <vt:lpstr>Wyniki finansowe sektora bankowego</vt:lpstr>
      <vt:lpstr>  Wyniki finansowe sektora bankowego  </vt:lpstr>
      <vt:lpstr>Wyniki finansowe sektora bankowego</vt:lpstr>
      <vt:lpstr>Wyniki finansowe banków komercyjnych w Polsce</vt:lpstr>
      <vt:lpstr>Wyniki finansowe banków komercyjnych </vt:lpstr>
      <vt:lpstr> Wskaźniki rentowności banków komercyjnych w Polsce </vt:lpstr>
      <vt:lpstr>Analiza rentowności wybranych banków komercyjnych</vt:lpstr>
      <vt:lpstr>ROS</vt:lpstr>
      <vt:lpstr>Wskaźniki ROS dla wybranych banków latach 2008-15</vt:lpstr>
      <vt:lpstr>Wskaźniki ROS dla największych banków latach 2008-15</vt:lpstr>
      <vt:lpstr>Średnie wskaźników ROS dla wybranych banków latach 2008-15</vt:lpstr>
      <vt:lpstr>cd. Wyników ROS</vt:lpstr>
      <vt:lpstr>ROA</vt:lpstr>
      <vt:lpstr>Wskaźniki ROA dla wybranych banków latach 2008-15 </vt:lpstr>
      <vt:lpstr>Przebieg wskaźnika ROA dla największych banków w latach 2008-15</vt:lpstr>
      <vt:lpstr>Średnie wskaźników ROA dla wybranych banków latach 2008-15</vt:lpstr>
      <vt:lpstr>ROE</vt:lpstr>
      <vt:lpstr>Wskaźniki ROE dla wybranych banków latach 2008-15 </vt:lpstr>
      <vt:lpstr>Przebieg wskaźnika ROE dla największych banków w latach 2008-15</vt:lpstr>
      <vt:lpstr>Średnie wskaźniki ROE dla wybranych banków latach 2008-15</vt:lpstr>
      <vt:lpstr>Wnioski końcowe  </vt:lpstr>
      <vt:lpstr>Wnioski końcowe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grzegorz</dc:creator>
  <cp:lastModifiedBy>DARO</cp:lastModifiedBy>
  <cp:revision>101</cp:revision>
  <dcterms:created xsi:type="dcterms:W3CDTF">2008-07-31T05:14:44Z</dcterms:created>
  <dcterms:modified xsi:type="dcterms:W3CDTF">2016-06-05T14:50:13Z</dcterms:modified>
</cp:coreProperties>
</file>